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 id="264" r:id="rId9"/>
    <p:sldId id="265" r:id="rId10"/>
    <p:sldId id="263" r:id="rId11"/>
    <p:sldId id="266" r:id="rId1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59" d="100"/>
          <a:sy n="59" d="100"/>
        </p:scale>
        <p:origin x="1500" y="5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5BCAD085-E8A6-8845-BD4E-CB4CCA059FC4}" type="datetimeFigureOut">
              <a:rPr lang="en-US" smtClean="0"/>
              <a:t>1/30/2026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1/30/2026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1/30/2026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1/30/2026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1/30/2026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BCAD085-E8A6-8845-BD4E-CB4CCA059FC4}" type="datetimeFigureOut">
              <a:rPr lang="en-US" smtClean="0"/>
              <a:t>1/30/2026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BCAD085-E8A6-8845-BD4E-CB4CCA059FC4}" type="datetimeFigureOut">
              <a:rPr lang="en-US" smtClean="0"/>
              <a:t>1/30/2026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BCAD085-E8A6-8845-BD4E-CB4CCA059FC4}" type="datetimeFigureOut">
              <a:rPr lang="en-US" smtClean="0"/>
              <a:t>1/30/2026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1/30/2026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1/30/2026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1/30/2026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1/30/2026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14400" y="2286000"/>
            <a:ext cx="10058400" cy="1371600"/>
          </a:xfrm>
          <a:prstGeom prst="rect">
            <a:avLst/>
          </a:prstGeom>
          <a:noFill/>
        </p:spPr>
        <p:txBody>
          <a:bodyPr wrap="none">
            <a:spAutoFit/>
          </a:bodyPr>
          <a:lstStyle/>
          <a:p>
            <a:pPr algn="ctr">
              <a:defRPr sz="3600" b="1"/>
            </a:pPr>
            <a:r>
              <a:t>Inside the Staffing Industry</a:t>
            </a:r>
          </a:p>
        </p:txBody>
      </p:sp>
      <p:sp>
        <p:nvSpPr>
          <p:cNvPr id="3" name="TextBox 2"/>
          <p:cNvSpPr txBox="1"/>
          <p:nvPr/>
        </p:nvSpPr>
        <p:spPr>
          <a:xfrm>
            <a:off x="914400" y="3657600"/>
            <a:ext cx="10058400" cy="1097280"/>
          </a:xfrm>
          <a:prstGeom prst="rect">
            <a:avLst/>
          </a:prstGeom>
          <a:noFill/>
        </p:spPr>
        <p:txBody>
          <a:bodyPr wrap="none">
            <a:spAutoFit/>
          </a:bodyPr>
          <a:lstStyle/>
          <a:p>
            <a:pPr algn="ctr">
              <a:defRPr sz="1800"/>
            </a:pPr>
            <a:r>
              <a:t>How It Works • Where It Breaks • How Automation Fixes It</a:t>
            </a:r>
          </a:p>
          <a:p>
            <a:r>
              <a:t>Sarath Madhukuri | Co-Founder &amp; Head of Sales | Staffsync360</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sz="2800"/>
            </a:pPr>
            <a:r>
              <a:rPr dirty="0"/>
              <a:t>How Staffsync360 Solves This</a:t>
            </a:r>
          </a:p>
        </p:txBody>
      </p:sp>
      <p:sp>
        <p:nvSpPr>
          <p:cNvPr id="3" name="Content Placeholder 2"/>
          <p:cNvSpPr>
            <a:spLocks noGrp="1"/>
          </p:cNvSpPr>
          <p:nvPr>
            <p:ph idx="1"/>
          </p:nvPr>
        </p:nvSpPr>
        <p:spPr/>
        <p:txBody>
          <a:bodyPr/>
          <a:lstStyle/>
          <a:p>
            <a:pPr>
              <a:defRPr sz="1800"/>
            </a:pPr>
            <a:r>
              <a:rPr dirty="0"/>
              <a:t>Centralized modern ATS</a:t>
            </a:r>
          </a:p>
          <a:p>
            <a:pPr>
              <a:defRPr sz="1800"/>
            </a:pPr>
            <a:r>
              <a:rPr dirty="0"/>
              <a:t>Smart resume parsing &amp; deduplication</a:t>
            </a:r>
          </a:p>
          <a:p>
            <a:pPr>
              <a:defRPr sz="1800"/>
            </a:pPr>
            <a:r>
              <a:rPr dirty="0"/>
              <a:t>2–3x recruiter productivity</a:t>
            </a:r>
          </a:p>
          <a:p>
            <a:pPr>
              <a:defRPr sz="1800"/>
            </a:pPr>
            <a:r>
              <a:rPr dirty="0"/>
              <a:t>Clear dashboards</a:t>
            </a:r>
          </a:p>
          <a:p>
            <a:pPr>
              <a:defRPr sz="1800"/>
            </a:pPr>
            <a:r>
              <a:rPr dirty="0"/>
              <a:t>Scalable growth</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E7A423-18A3-3343-642A-103DAD08379D}"/>
              </a:ext>
            </a:extLst>
          </p:cNvPr>
          <p:cNvSpPr>
            <a:spLocks noGrp="1"/>
          </p:cNvSpPr>
          <p:nvPr>
            <p:ph type="title"/>
          </p:nvPr>
        </p:nvSpPr>
        <p:spPr/>
        <p:txBody>
          <a:bodyPr/>
          <a:lstStyle/>
          <a:p>
            <a:r>
              <a:rPr lang="en-IN" dirty="0"/>
              <a:t>Staffsync360 core strengths.</a:t>
            </a:r>
          </a:p>
        </p:txBody>
      </p:sp>
      <p:sp>
        <p:nvSpPr>
          <p:cNvPr id="3" name="Content Placeholder 2">
            <a:extLst>
              <a:ext uri="{FF2B5EF4-FFF2-40B4-BE49-F238E27FC236}">
                <a16:creationId xmlns:a16="http://schemas.microsoft.com/office/drawing/2014/main" id="{51E21978-01F3-FFBE-63EE-A9D7038BEF06}"/>
              </a:ext>
            </a:extLst>
          </p:cNvPr>
          <p:cNvSpPr>
            <a:spLocks noGrp="1"/>
          </p:cNvSpPr>
          <p:nvPr>
            <p:ph idx="1"/>
          </p:nvPr>
        </p:nvSpPr>
        <p:spPr>
          <a:xfrm>
            <a:off x="457200" y="1600200"/>
            <a:ext cx="8382000" cy="4525963"/>
          </a:xfrm>
        </p:spPr>
        <p:txBody>
          <a:bodyPr>
            <a:normAutofit fontScale="77500" lnSpcReduction="20000"/>
          </a:bodyPr>
          <a:lstStyle/>
          <a:p>
            <a:r>
              <a:rPr lang="en-US" dirty="0"/>
              <a:t>Staffsync360 is designed to modernize and scale recruitment operations through a centralized platform.</a:t>
            </a:r>
          </a:p>
          <a:p>
            <a:r>
              <a:rPr lang="en-US" b="1" dirty="0"/>
              <a:t>Core Features:</a:t>
            </a:r>
            <a:endParaRPr lang="en-US" dirty="0"/>
          </a:p>
          <a:p>
            <a:pPr lvl="1"/>
            <a:r>
              <a:rPr lang="en-US" b="1" dirty="0"/>
              <a:t>Centralized Modern ATS:</a:t>
            </a:r>
            <a:r>
              <a:rPr lang="en-US" dirty="0"/>
              <a:t> Provides a unified system for managing all recruitment data.</a:t>
            </a:r>
          </a:p>
          <a:p>
            <a:pPr lvl="1"/>
            <a:r>
              <a:rPr lang="en-US" b="1" dirty="0"/>
              <a:t>Smart Automation:</a:t>
            </a:r>
            <a:r>
              <a:rPr lang="en-US" dirty="0"/>
              <a:t> Includes intelligent resume parsing and deduplication to maintain high data quality.</a:t>
            </a:r>
          </a:p>
          <a:p>
            <a:pPr lvl="1"/>
            <a:r>
              <a:rPr lang="en-US" b="1" dirty="0"/>
              <a:t>Insightful Reporting:</a:t>
            </a:r>
            <a:r>
              <a:rPr lang="en-US" dirty="0"/>
              <a:t> Offers clear dashboards for real-time visibility into hiring performance.</a:t>
            </a:r>
          </a:p>
          <a:p>
            <a:r>
              <a:rPr lang="en-US" b="1" dirty="0"/>
              <a:t>Key Benefits:</a:t>
            </a:r>
            <a:endParaRPr lang="en-US" dirty="0"/>
          </a:p>
          <a:p>
            <a:pPr lvl="1"/>
            <a:r>
              <a:rPr lang="en-US" b="1" dirty="0"/>
              <a:t>Productivity Gains:</a:t>
            </a:r>
            <a:r>
              <a:rPr lang="en-US" dirty="0"/>
              <a:t> Aims to increase recruiter productivity by 2–3 times.</a:t>
            </a:r>
          </a:p>
          <a:p>
            <a:pPr lvl="1"/>
            <a:r>
              <a:rPr lang="en-US" b="1" dirty="0"/>
              <a:t>Scalability:</a:t>
            </a:r>
            <a:r>
              <a:rPr lang="en-US" dirty="0"/>
              <a:t> Supports business growth by streamlining manual processes and improving efficiency.</a:t>
            </a:r>
          </a:p>
          <a:p>
            <a:endParaRPr lang="en-IN" dirty="0"/>
          </a:p>
        </p:txBody>
      </p:sp>
    </p:spTree>
    <p:extLst>
      <p:ext uri="{BB962C8B-B14F-4D97-AF65-F5344CB8AC3E}">
        <p14:creationId xmlns:p14="http://schemas.microsoft.com/office/powerpoint/2010/main" val="9054397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sz="2800"/>
            </a:pPr>
            <a:r>
              <a:t>What Are Staffing Companies?</a:t>
            </a:r>
          </a:p>
        </p:txBody>
      </p:sp>
      <p:sp>
        <p:nvSpPr>
          <p:cNvPr id="3" name="Content Placeholder 2"/>
          <p:cNvSpPr>
            <a:spLocks noGrp="1"/>
          </p:cNvSpPr>
          <p:nvPr>
            <p:ph idx="1"/>
          </p:nvPr>
        </p:nvSpPr>
        <p:spPr/>
        <p:txBody>
          <a:bodyPr/>
          <a:lstStyle/>
          <a:p>
            <a:pPr>
              <a:defRPr sz="1800"/>
            </a:pPr>
            <a:r>
              <a:t>Bridge between companies and talent</a:t>
            </a:r>
          </a:p>
          <a:p>
            <a:pPr>
              <a:defRPr sz="1800"/>
            </a:pPr>
            <a:r>
              <a:t>Handle sourcing, screening &amp; hiring</a:t>
            </a:r>
          </a:p>
          <a:p>
            <a:pPr>
              <a:defRPr sz="1800"/>
            </a:pPr>
            <a:r>
              <a:t>Popular in IT, Healthcare, Manufacturing</a:t>
            </a:r>
          </a:p>
          <a:p>
            <a:pPr>
              <a:defRPr sz="1800"/>
            </a:pPr>
            <a:r>
              <a:t>Enable fast scaling without hiring risk</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sz="2800"/>
            </a:pPr>
            <a:r>
              <a:t>Types of Staffing &amp; Hiring Models</a:t>
            </a:r>
          </a:p>
        </p:txBody>
      </p:sp>
      <p:sp>
        <p:nvSpPr>
          <p:cNvPr id="3" name="Content Placeholder 2"/>
          <p:cNvSpPr>
            <a:spLocks noGrp="1"/>
          </p:cNvSpPr>
          <p:nvPr>
            <p:ph idx="1"/>
          </p:nvPr>
        </p:nvSpPr>
        <p:spPr/>
        <p:txBody>
          <a:bodyPr/>
          <a:lstStyle/>
          <a:p>
            <a:pPr>
              <a:defRPr sz="1800"/>
            </a:pPr>
            <a:r>
              <a:t>Permanent Hiring</a:t>
            </a:r>
          </a:p>
          <a:p>
            <a:pPr>
              <a:defRPr sz="1800"/>
            </a:pPr>
            <a:r>
              <a:t>Contract &amp; Contract-to-Hire</a:t>
            </a:r>
          </a:p>
          <a:p>
            <a:pPr>
              <a:defRPr sz="1800"/>
            </a:pPr>
            <a:r>
              <a:t>Temporary &amp; Gig Workforce</a:t>
            </a:r>
          </a:p>
          <a:p>
            <a:pPr>
              <a:defRPr sz="1800"/>
            </a:pPr>
            <a:r>
              <a:t>Remote &amp; Offshore Staffing</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sz="2800"/>
            </a:pPr>
            <a:r>
              <a:t>How Staffing Companies Operate</a:t>
            </a:r>
          </a:p>
        </p:txBody>
      </p:sp>
      <p:sp>
        <p:nvSpPr>
          <p:cNvPr id="3" name="Content Placeholder 2"/>
          <p:cNvSpPr>
            <a:spLocks noGrp="1"/>
          </p:cNvSpPr>
          <p:nvPr>
            <p:ph idx="1"/>
          </p:nvPr>
        </p:nvSpPr>
        <p:spPr/>
        <p:txBody>
          <a:bodyPr/>
          <a:lstStyle/>
          <a:p>
            <a:pPr>
              <a:defRPr sz="1800"/>
            </a:pPr>
            <a:r>
              <a:t>Client shares job requirement</a:t>
            </a:r>
          </a:p>
          <a:p>
            <a:pPr>
              <a:defRPr sz="1800"/>
            </a:pPr>
            <a:r>
              <a:t>Recruiters source resumes</a:t>
            </a:r>
          </a:p>
          <a:p>
            <a:pPr>
              <a:defRPr sz="1800"/>
            </a:pPr>
            <a:r>
              <a:t>Screening &amp; shortlisting</a:t>
            </a:r>
          </a:p>
          <a:p>
            <a:pPr>
              <a:defRPr sz="1800"/>
            </a:pPr>
            <a:r>
              <a:t>Interview &amp; onboarding</a:t>
            </a:r>
          </a:p>
          <a:p>
            <a:pPr>
              <a:defRPr sz="1800"/>
            </a:pPr>
            <a:r>
              <a:t>Payroll &amp; billing</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sz="2800"/>
            </a:pPr>
            <a:r>
              <a:t>How Staffing Companies Make Money</a:t>
            </a:r>
          </a:p>
        </p:txBody>
      </p:sp>
      <p:sp>
        <p:nvSpPr>
          <p:cNvPr id="3" name="Content Placeholder 2"/>
          <p:cNvSpPr>
            <a:spLocks noGrp="1"/>
          </p:cNvSpPr>
          <p:nvPr>
            <p:ph idx="1"/>
          </p:nvPr>
        </p:nvSpPr>
        <p:spPr/>
        <p:txBody>
          <a:bodyPr/>
          <a:lstStyle/>
          <a:p>
            <a:pPr>
              <a:defRPr sz="1800"/>
            </a:pPr>
            <a:r>
              <a:t>Placement fee (8–25% of CTC)</a:t>
            </a:r>
          </a:p>
          <a:p>
            <a:pPr>
              <a:defRPr sz="1800"/>
            </a:pPr>
            <a:r>
              <a:t>Monthly contract margins</a:t>
            </a:r>
          </a:p>
          <a:p>
            <a:pPr>
              <a:defRPr sz="1800"/>
            </a:pPr>
            <a:r>
              <a:t>Hourly / headcount billing</a:t>
            </a:r>
          </a:p>
          <a:p>
            <a:pPr>
              <a:defRPr sz="1800"/>
            </a:pPr>
            <a:r>
              <a:t>Repeat long-term clients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sz="2800"/>
            </a:pPr>
            <a:r>
              <a:t>Challenges Faced by Staffing CEOs</a:t>
            </a:r>
          </a:p>
        </p:txBody>
      </p:sp>
      <p:sp>
        <p:nvSpPr>
          <p:cNvPr id="3" name="Content Placeholder 2"/>
          <p:cNvSpPr>
            <a:spLocks noGrp="1"/>
          </p:cNvSpPr>
          <p:nvPr>
            <p:ph idx="1"/>
          </p:nvPr>
        </p:nvSpPr>
        <p:spPr/>
        <p:txBody>
          <a:bodyPr/>
          <a:lstStyle/>
          <a:p>
            <a:pPr>
              <a:defRPr sz="1800"/>
            </a:pPr>
            <a:r>
              <a:t>Manual resume processing</a:t>
            </a:r>
          </a:p>
          <a:p>
            <a:pPr>
              <a:defRPr sz="1800"/>
            </a:pPr>
            <a:r>
              <a:t>Low recruiter productivity</a:t>
            </a:r>
          </a:p>
          <a:p>
            <a:pPr>
              <a:defRPr sz="1800"/>
            </a:pPr>
            <a:r>
              <a:t>Duplicate data</a:t>
            </a:r>
          </a:p>
          <a:p>
            <a:pPr>
              <a:defRPr sz="1800"/>
            </a:pPr>
            <a:r>
              <a:t>No real-time visibility</a:t>
            </a:r>
          </a:p>
          <a:p>
            <a:pPr>
              <a:defRPr sz="1800"/>
            </a:pPr>
            <a:r>
              <a:t>Revenue leakage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sz="2800"/>
            </a:pPr>
            <a:r>
              <a:t>Daily Operational Pain Points</a:t>
            </a:r>
          </a:p>
        </p:txBody>
      </p:sp>
      <p:sp>
        <p:nvSpPr>
          <p:cNvPr id="3" name="Content Placeholder 2"/>
          <p:cNvSpPr>
            <a:spLocks noGrp="1"/>
          </p:cNvSpPr>
          <p:nvPr>
            <p:ph idx="1"/>
          </p:nvPr>
        </p:nvSpPr>
        <p:spPr/>
        <p:txBody>
          <a:bodyPr/>
          <a:lstStyle/>
          <a:p>
            <a:pPr>
              <a:defRPr sz="1800"/>
            </a:pPr>
            <a:r>
              <a:rPr dirty="0"/>
              <a:t>Resume overload</a:t>
            </a:r>
          </a:p>
          <a:p>
            <a:pPr>
              <a:defRPr sz="1800"/>
            </a:pPr>
            <a:r>
              <a:rPr dirty="0"/>
              <a:t>Excel &amp; WhatsApp dependency</a:t>
            </a:r>
          </a:p>
          <a:p>
            <a:pPr>
              <a:defRPr sz="1800"/>
            </a:pPr>
            <a:r>
              <a:rPr dirty="0"/>
              <a:t>High TAT pressure</a:t>
            </a:r>
          </a:p>
          <a:p>
            <a:pPr>
              <a:defRPr sz="1800"/>
            </a:pPr>
            <a:r>
              <a:rPr dirty="0"/>
              <a:t>Recruiter burnout</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B8DFCF-EC35-6E2A-D594-F7FAF376A848}"/>
              </a:ext>
            </a:extLst>
          </p:cNvPr>
          <p:cNvSpPr>
            <a:spLocks noGrp="1"/>
          </p:cNvSpPr>
          <p:nvPr>
            <p:ph type="title"/>
          </p:nvPr>
        </p:nvSpPr>
        <p:spPr/>
        <p:txBody>
          <a:bodyPr>
            <a:normAutofit fontScale="90000"/>
          </a:bodyPr>
          <a:lstStyle/>
          <a:p>
            <a:r>
              <a:rPr lang="en-US" dirty="0"/>
              <a:t>Top 5 Reasons Why Staffing Companies Fail.</a:t>
            </a:r>
            <a:endParaRPr lang="en-IN" dirty="0"/>
          </a:p>
        </p:txBody>
      </p:sp>
      <p:sp>
        <p:nvSpPr>
          <p:cNvPr id="3" name="Content Placeholder 2">
            <a:extLst>
              <a:ext uri="{FF2B5EF4-FFF2-40B4-BE49-F238E27FC236}">
                <a16:creationId xmlns:a16="http://schemas.microsoft.com/office/drawing/2014/main" id="{96D408B9-4E0A-7E0C-C9BF-A69E787EB40E}"/>
              </a:ext>
            </a:extLst>
          </p:cNvPr>
          <p:cNvSpPr>
            <a:spLocks noGrp="1"/>
          </p:cNvSpPr>
          <p:nvPr>
            <p:ph idx="1"/>
          </p:nvPr>
        </p:nvSpPr>
        <p:spPr/>
        <p:txBody>
          <a:bodyPr>
            <a:normAutofit fontScale="77500" lnSpcReduction="20000"/>
          </a:bodyPr>
          <a:lstStyle/>
          <a:p>
            <a:r>
              <a:rPr lang="en-US" b="1" dirty="0"/>
              <a:t>1. Resistance to Automation (Reliance on Manual Processes)</a:t>
            </a:r>
            <a:r>
              <a:rPr lang="en-US" dirty="0"/>
              <a:t> Many agencies still rely on outdated tools like Excel sheets, WhatsApp groups, and email folders. This leads to fragmented data. When information isn't centralized, recruiters lose time looking for old resumes, and the company misses out on the right candidates at the right time.</a:t>
            </a:r>
          </a:p>
          <a:p>
            <a:r>
              <a:rPr lang="en-US" b="1" dirty="0"/>
              <a:t>2. Poor Data Quality and Duplication</a:t>
            </a:r>
            <a:r>
              <a:rPr lang="en-US" dirty="0"/>
              <a:t> Without a centralized system, multiple recruiters often work on the same candidate or keep outdated versions of the same resume. Calling a candidate who was already rejected or who has already started a different job makes the agency look unprofessional and wastes precious sourcing hours.</a:t>
            </a:r>
          </a:p>
          <a:p>
            <a:endParaRPr lang="en-IN" dirty="0"/>
          </a:p>
        </p:txBody>
      </p:sp>
    </p:spTree>
    <p:extLst>
      <p:ext uri="{BB962C8B-B14F-4D97-AF65-F5344CB8AC3E}">
        <p14:creationId xmlns:p14="http://schemas.microsoft.com/office/powerpoint/2010/main" val="3266203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DE87C0-7EED-5595-AAE8-37F400FD33BE}"/>
              </a:ext>
            </a:extLst>
          </p:cNvPr>
          <p:cNvSpPr>
            <a:spLocks noGrp="1"/>
          </p:cNvSpPr>
          <p:nvPr>
            <p:ph type="title"/>
          </p:nvPr>
        </p:nvSpPr>
        <p:spPr/>
        <p:txBody>
          <a:bodyPr>
            <a:normAutofit fontScale="90000"/>
          </a:bodyPr>
          <a:lstStyle/>
          <a:p>
            <a:r>
              <a:rPr lang="en-US" dirty="0"/>
              <a:t>Top 5 Reasons Why Staffing Companies Fail.</a:t>
            </a:r>
            <a:endParaRPr lang="en-IN" dirty="0"/>
          </a:p>
        </p:txBody>
      </p:sp>
      <p:sp>
        <p:nvSpPr>
          <p:cNvPr id="3" name="Content Placeholder 2">
            <a:extLst>
              <a:ext uri="{FF2B5EF4-FFF2-40B4-BE49-F238E27FC236}">
                <a16:creationId xmlns:a16="http://schemas.microsoft.com/office/drawing/2014/main" id="{9E0BBE21-AE78-3242-BFC6-FCF33073682D}"/>
              </a:ext>
            </a:extLst>
          </p:cNvPr>
          <p:cNvSpPr>
            <a:spLocks noGrp="1"/>
          </p:cNvSpPr>
          <p:nvPr>
            <p:ph idx="1"/>
          </p:nvPr>
        </p:nvSpPr>
        <p:spPr>
          <a:xfrm>
            <a:off x="457200" y="1417638"/>
            <a:ext cx="8316686" cy="4708525"/>
          </a:xfrm>
        </p:spPr>
        <p:txBody>
          <a:bodyPr>
            <a:normAutofit fontScale="70000" lnSpcReduction="20000"/>
          </a:bodyPr>
          <a:lstStyle/>
          <a:p>
            <a:r>
              <a:rPr lang="en-US" b="1" dirty="0"/>
              <a:t>3. Poor Candidate Experience (Ghosting)</a:t>
            </a:r>
            <a:r>
              <a:rPr lang="en-US" dirty="0"/>
              <a:t> Recruiters often fail to provide feedback or follow up after an interview because they are overwhelmed. When candidates feel ignored, they are more likely to "ghost" the agency at the offer stage. A bad reputation among candidates makes it harder to source quality talent in the future.</a:t>
            </a:r>
          </a:p>
          <a:p>
            <a:r>
              <a:rPr lang="en-US" b="1" dirty="0"/>
              <a:t>4. Lack of Revenue Visibility (Revenue Leakage)</a:t>
            </a:r>
            <a:r>
              <a:rPr lang="en-US" dirty="0"/>
              <a:t> Many CEOs don't have a clear view of where money is being lost. They might not know which recruiters are underperforming, which clients have the longest hiring cycles, or why candidates are dropping out. Without real-time analytics, they cannot make data-driven decisions to stop losses.</a:t>
            </a:r>
          </a:p>
          <a:p>
            <a:r>
              <a:rPr lang="en-US" b="1" dirty="0"/>
              <a:t>5. High Recruiter Turnover</a:t>
            </a:r>
            <a:r>
              <a:rPr lang="en-US" dirty="0"/>
              <a:t> The staffing industry has a high churn rate. When a recruiter leaves an agency that doesn't use an ATS, they often take their "knowledge" and candidate relationships with them. The company then has to start from scratch with a new hire, leading to a massive loss in momentum and data.</a:t>
            </a:r>
          </a:p>
          <a:p>
            <a:endParaRPr lang="en-IN" dirty="0"/>
          </a:p>
        </p:txBody>
      </p:sp>
    </p:spTree>
    <p:extLst>
      <p:ext uri="{BB962C8B-B14F-4D97-AF65-F5344CB8AC3E}">
        <p14:creationId xmlns:p14="http://schemas.microsoft.com/office/powerpoint/2010/main" val="214468251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12</TotalTime>
  <Words>577</Words>
  <Application>Microsoft Office PowerPoint</Application>
  <PresentationFormat>On-screen Show (4:3)</PresentationFormat>
  <Paragraphs>57</Paragraphs>
  <Slides>11</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11</vt:i4>
      </vt:variant>
    </vt:vector>
  </HeadingPairs>
  <TitlesOfParts>
    <vt:vector size="14" baseType="lpstr">
      <vt:lpstr>Arial</vt:lpstr>
      <vt:lpstr>Calibri</vt:lpstr>
      <vt:lpstr>Office Theme</vt:lpstr>
      <vt:lpstr>PowerPoint Presentation</vt:lpstr>
      <vt:lpstr>What Are Staffing Companies?</vt:lpstr>
      <vt:lpstr>Types of Staffing &amp; Hiring Models</vt:lpstr>
      <vt:lpstr>How Staffing Companies Operate</vt:lpstr>
      <vt:lpstr>How Staffing Companies Make Money</vt:lpstr>
      <vt:lpstr>Challenges Faced by Staffing CEOs</vt:lpstr>
      <vt:lpstr>Daily Operational Pain Points</vt:lpstr>
      <vt:lpstr>Top 5 Reasons Why Staffing Companies Fail.</vt:lpstr>
      <vt:lpstr>Top 5 Reasons Why Staffing Companies Fail.</vt:lpstr>
      <vt:lpstr>How Staffsync360 Solves This</vt:lpstr>
      <vt:lpstr>Staffsync360 core strengths.</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varalakshmi maddukuri</dc:creator>
  <cp:keywords/>
  <dc:description>generated using python-pptx</dc:description>
  <cp:lastModifiedBy>varalakshmi maddukuri</cp:lastModifiedBy>
  <cp:revision>2</cp:revision>
  <dcterms:created xsi:type="dcterms:W3CDTF">2013-01-27T09:14:16Z</dcterms:created>
  <dcterms:modified xsi:type="dcterms:W3CDTF">2026-01-30T05:19:40Z</dcterms:modified>
  <cp:category/>
</cp:coreProperties>
</file>